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embeddedFontLs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DM Sans" pitchFamily="2" charset="0"/>
      <p:regular r:id="rId20"/>
      <p:bold r:id="rId21"/>
      <p:italic r:id="rId22"/>
      <p:boldItalic r:id="rId23"/>
    </p:embeddedFont>
    <p:embeddedFont>
      <p:font typeface="Libre Baskerville" panose="02000000000000000000" pitchFamily="2" charset="0"/>
      <p:regular r:id="rId24"/>
      <p:bold r:id="rId25"/>
      <p: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jEybZ0z4tJIBxkq+W1GhrEarxN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371850" y="1097275"/>
            <a:ext cx="548665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3" name="Google Shape;243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20b3906f24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20b3906f24_2_2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9" name="Google Shape;259;p1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5" name="Google Shape;285;p1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0" name="Google Shape;90;p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4" name="Google Shape;124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0" name="Google Shape;140;p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9" name="Google Shape;149;p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2" name="Google Shape;172;p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2" name="Google Shape;212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1" name="Google Shape;221;p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4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9;p14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23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" name="Google Shape;45;p23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1 master">
  <p:cSld name="Slide 11 mast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24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" name="Google Shape;49;p24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2 master">
  <p:cSld name="Slide 12 mast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25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" name="Google Shape;53;p25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5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15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6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16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17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17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18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18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9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19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20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20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21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22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22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jpg"/><Relationship Id="rId4" Type="http://schemas.openxmlformats.org/officeDocument/2006/relationships/hyperlink" Target="http://drive.google.com/file/d/1D0RBI8Ure1blOIwhMeP96-JDE3-sLczh/view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rLDO9P6DPeySVdQDmEwpxMXyLHeiD0KI/view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hyperlink" Target="http://drive.google.com/file/d/1SWiUwRvQKMElsfuDbMHpswUetmsDDkrG/view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/>
          <p:nvPr/>
        </p:nvSpPr>
        <p:spPr>
          <a:xfrm>
            <a:off x="793790" y="1102519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4450"/>
              <a:buFont typeface="Libre Baskerville"/>
              <a:buNone/>
            </a:pPr>
            <a:r>
              <a:rPr lang="en-US" sz="4450" b="0" i="0" u="none" strike="noStrike" cap="non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Smart City Knowledge Base (SmartCity-KB) </a:t>
            </a:r>
            <a:endParaRPr sz="44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"/>
          <p:cNvSpPr/>
          <p:nvPr/>
        </p:nvSpPr>
        <p:spPr>
          <a:xfrm>
            <a:off x="793790" y="2860238"/>
            <a:ext cx="6006227" cy="42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2650"/>
              <a:buFont typeface="Libre Baskerville"/>
              <a:buNone/>
            </a:pPr>
            <a:r>
              <a:rPr lang="en-US" sz="2650" b="0" i="0" u="none" strike="noStrike" cap="non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 Unified Platform for Urban Data</a:t>
            </a:r>
            <a:endParaRPr sz="26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"/>
          <p:cNvSpPr/>
          <p:nvPr/>
        </p:nvSpPr>
        <p:spPr>
          <a:xfrm>
            <a:off x="793790" y="3625691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lang="en-US" sz="1750" b="0" i="0" u="none" strike="noStrike" cap="non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This presentation explores the Smart City Knowledge Base (SmartCity-KB) project, a unified platform for integrating heterogeneous data sources to enhance urban efficiency and livability.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"/>
          <p:cNvSpPr/>
          <p:nvPr/>
        </p:nvSpPr>
        <p:spPr>
          <a:xfrm>
            <a:off x="793790" y="4969550"/>
            <a:ext cx="7556421" cy="1048941"/>
          </a:xfrm>
          <a:prstGeom prst="roundRect">
            <a:avLst>
              <a:gd name="adj" fmla="val 9082"/>
            </a:avLst>
          </a:prstGeom>
          <a:solidFill>
            <a:srgbClr val="FFFDF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" name="Google Shape;65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0604" y="5283041"/>
            <a:ext cx="425291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"/>
          <p:cNvSpPr/>
          <p:nvPr/>
        </p:nvSpPr>
        <p:spPr>
          <a:xfrm>
            <a:off x="1672709" y="5253038"/>
            <a:ext cx="3402330" cy="42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2650"/>
              <a:buFont typeface="Libre Baskerville"/>
              <a:buNone/>
            </a:pPr>
            <a:r>
              <a:rPr lang="en-US" sz="2650" b="1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Group A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" name="Google Shape;67;p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3790" y="6313289"/>
            <a:ext cx="250627" cy="25062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"/>
          <p:cNvSpPr/>
          <p:nvPr/>
        </p:nvSpPr>
        <p:spPr>
          <a:xfrm>
            <a:off x="1271230" y="6273641"/>
            <a:ext cx="1814513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lang="en-US" sz="220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André Costa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"/>
          <p:cNvSpPr/>
          <p:nvPr/>
        </p:nvSpPr>
        <p:spPr>
          <a:xfrm>
            <a:off x="1271230" y="6764060"/>
            <a:ext cx="1814513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up201905916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" name="Google Shape;70;p1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25904" y="6313289"/>
            <a:ext cx="250746" cy="25074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"/>
          <p:cNvSpPr/>
          <p:nvPr/>
        </p:nvSpPr>
        <p:spPr>
          <a:xfrm>
            <a:off x="3903464" y="6273641"/>
            <a:ext cx="1814513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lang="en-US" sz="220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André Lima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"/>
          <p:cNvSpPr/>
          <p:nvPr/>
        </p:nvSpPr>
        <p:spPr>
          <a:xfrm>
            <a:off x="3903464" y="6764060"/>
            <a:ext cx="1814513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up202008169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" name="Google Shape;73;p1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58138" y="6313289"/>
            <a:ext cx="250627" cy="250627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"/>
          <p:cNvSpPr/>
          <p:nvPr/>
        </p:nvSpPr>
        <p:spPr>
          <a:xfrm>
            <a:off x="6535579" y="6273641"/>
            <a:ext cx="1814513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lang="en-US" sz="220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Inês Gaspar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"/>
          <p:cNvSpPr/>
          <p:nvPr/>
        </p:nvSpPr>
        <p:spPr>
          <a:xfrm>
            <a:off x="6535579" y="6764060"/>
            <a:ext cx="1814513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up202007210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1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0"/>
          <p:cNvSpPr/>
          <p:nvPr/>
        </p:nvSpPr>
        <p:spPr>
          <a:xfrm>
            <a:off x="696039" y="706874"/>
            <a:ext cx="5851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59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3900"/>
              <a:buFont typeface="Libre Baskerville"/>
              <a:buNone/>
            </a:pPr>
            <a:r>
              <a:rPr lang="en-US" sz="3900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Demo</a:t>
            </a:r>
            <a:endParaRPr sz="3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9" name="Google Shape;249;p10" title="Novo-novo-WSDL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8925" y="1704501"/>
            <a:ext cx="11472551" cy="60173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F44D5CE-1590-027D-7FEB-EB8DA759FA74}"/>
              </a:ext>
            </a:extLst>
          </p:cNvPr>
          <p:cNvSpPr txBox="1"/>
          <p:nvPr/>
        </p:nvSpPr>
        <p:spPr>
          <a:xfrm>
            <a:off x="10817727" y="7821861"/>
            <a:ext cx="2233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Click</a:t>
            </a:r>
            <a:r>
              <a:rPr lang="pt-PT" dirty="0"/>
              <a:t> in </a:t>
            </a:r>
            <a:r>
              <a:rPr lang="pt-PT" dirty="0" err="1"/>
              <a:t>the</a:t>
            </a:r>
            <a:r>
              <a:rPr lang="pt-PT" dirty="0"/>
              <a:t> vídeo to </a:t>
            </a:r>
            <a:r>
              <a:rPr lang="pt-PT" dirty="0" err="1"/>
              <a:t>see</a:t>
            </a:r>
            <a:r>
              <a:rPr lang="pt-PT" dirty="0"/>
              <a:t> </a:t>
            </a:r>
            <a:r>
              <a:rPr lang="pt-PT" dirty="0" err="1"/>
              <a:t>it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20b3906f24_2_2"/>
          <p:cNvSpPr/>
          <p:nvPr/>
        </p:nvSpPr>
        <p:spPr>
          <a:xfrm>
            <a:off x="696054" y="706875"/>
            <a:ext cx="80403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59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3900"/>
              <a:buFont typeface="Libre Baskerville"/>
              <a:buNone/>
            </a:pPr>
            <a:r>
              <a:rPr lang="en-US" sz="3900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Content Negotiation Example</a:t>
            </a:r>
            <a:endParaRPr sz="3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g320b3906f24_2_2"/>
          <p:cNvSpPr/>
          <p:nvPr/>
        </p:nvSpPr>
        <p:spPr>
          <a:xfrm>
            <a:off x="12724400" y="7532350"/>
            <a:ext cx="1843200" cy="632100"/>
          </a:xfrm>
          <a:prstGeom prst="rect">
            <a:avLst/>
          </a:prstGeom>
          <a:solidFill>
            <a:srgbClr val="FFFDFA"/>
          </a:solidFill>
          <a:ln w="9525" cap="flat" cmpd="sng">
            <a:solidFill>
              <a:srgbClr val="FFFD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6" name="Google Shape;256;g320b3906f24_2_2" title="Screencast From 2024-12-19 18-22-38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7750" y="1766600"/>
            <a:ext cx="10254899" cy="608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6EDA7BD-8B98-77B7-FDC8-2514BF3900FA}"/>
              </a:ext>
            </a:extLst>
          </p:cNvPr>
          <p:cNvSpPr txBox="1"/>
          <p:nvPr/>
        </p:nvSpPr>
        <p:spPr>
          <a:xfrm>
            <a:off x="10208900" y="7866384"/>
            <a:ext cx="2233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Click</a:t>
            </a:r>
            <a:r>
              <a:rPr lang="pt-PT" dirty="0"/>
              <a:t> in </a:t>
            </a:r>
            <a:r>
              <a:rPr lang="pt-PT" dirty="0" err="1"/>
              <a:t>the</a:t>
            </a:r>
            <a:r>
              <a:rPr lang="pt-PT" dirty="0"/>
              <a:t> vídeo to </a:t>
            </a:r>
            <a:r>
              <a:rPr lang="pt-PT" dirty="0" err="1"/>
              <a:t>see</a:t>
            </a:r>
            <a:r>
              <a:rPr lang="pt-PT" dirty="0"/>
              <a:t> </a:t>
            </a:r>
            <a:r>
              <a:rPr lang="pt-PT" dirty="0" err="1"/>
              <a:t>it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1"/>
          <p:cNvSpPr/>
          <p:nvPr/>
        </p:nvSpPr>
        <p:spPr>
          <a:xfrm>
            <a:off x="793790" y="749617"/>
            <a:ext cx="7793712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4450"/>
              <a:buFont typeface="Libre Baskerville"/>
              <a:buNone/>
            </a:pPr>
            <a:r>
              <a:rPr lang="en-US" sz="4450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Future Sources Integration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1"/>
          <p:cNvSpPr/>
          <p:nvPr/>
        </p:nvSpPr>
        <p:spPr>
          <a:xfrm>
            <a:off x="793790" y="1912025"/>
            <a:ext cx="1630323" cy="1306949"/>
          </a:xfrm>
          <a:prstGeom prst="roundRect">
            <a:avLst>
              <a:gd name="adj" fmla="val 7289"/>
            </a:avLst>
          </a:prstGeom>
          <a:solidFill>
            <a:srgbClr val="F7EDD4"/>
          </a:solidFill>
          <a:ln w="9525" cap="flat" cmpd="sng">
            <a:solidFill>
              <a:srgbClr val="DDD3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1"/>
          <p:cNvSpPr/>
          <p:nvPr/>
        </p:nvSpPr>
        <p:spPr>
          <a:xfrm>
            <a:off x="1028224" y="2338745"/>
            <a:ext cx="126444" cy="45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lang="en-US" sz="220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1"/>
          <p:cNvSpPr/>
          <p:nvPr/>
        </p:nvSpPr>
        <p:spPr>
          <a:xfrm>
            <a:off x="2650927" y="213883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lang="en-US" sz="220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City News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1"/>
          <p:cNvSpPr/>
          <p:nvPr/>
        </p:nvSpPr>
        <p:spPr>
          <a:xfrm>
            <a:off x="2650927" y="2629257"/>
            <a:ext cx="6053257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News related to the City, based on the themes presented.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1"/>
          <p:cNvSpPr/>
          <p:nvPr/>
        </p:nvSpPr>
        <p:spPr>
          <a:xfrm>
            <a:off x="2537460" y="3203734"/>
            <a:ext cx="11185803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1"/>
          <p:cNvSpPr/>
          <p:nvPr/>
        </p:nvSpPr>
        <p:spPr>
          <a:xfrm>
            <a:off x="793790" y="3332321"/>
            <a:ext cx="3260646" cy="1306949"/>
          </a:xfrm>
          <a:prstGeom prst="roundRect">
            <a:avLst>
              <a:gd name="adj" fmla="val 7289"/>
            </a:avLst>
          </a:prstGeom>
          <a:solidFill>
            <a:srgbClr val="F7EDD4"/>
          </a:solidFill>
          <a:ln w="9525" cap="flat" cmpd="sng">
            <a:solidFill>
              <a:srgbClr val="DDD3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1"/>
          <p:cNvSpPr/>
          <p:nvPr/>
        </p:nvSpPr>
        <p:spPr>
          <a:xfrm>
            <a:off x="1028224" y="3759041"/>
            <a:ext cx="174665" cy="45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lang="en-US" sz="220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1"/>
          <p:cNvSpPr/>
          <p:nvPr/>
        </p:nvSpPr>
        <p:spPr>
          <a:xfrm>
            <a:off x="4281249" y="355913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lang="en-US" sz="220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Traffic Congestion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1"/>
          <p:cNvSpPr/>
          <p:nvPr/>
        </p:nvSpPr>
        <p:spPr>
          <a:xfrm>
            <a:off x="4281249" y="4049554"/>
            <a:ext cx="4635103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Real-time traffic data for route optimization.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1"/>
          <p:cNvSpPr/>
          <p:nvPr/>
        </p:nvSpPr>
        <p:spPr>
          <a:xfrm>
            <a:off x="4167783" y="4624030"/>
            <a:ext cx="9555480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1"/>
          <p:cNvSpPr/>
          <p:nvPr/>
        </p:nvSpPr>
        <p:spPr>
          <a:xfrm>
            <a:off x="793790" y="4752618"/>
            <a:ext cx="4890968" cy="1306949"/>
          </a:xfrm>
          <a:prstGeom prst="roundRect">
            <a:avLst>
              <a:gd name="adj" fmla="val 7289"/>
            </a:avLst>
          </a:prstGeom>
          <a:solidFill>
            <a:srgbClr val="F7EDD4"/>
          </a:solidFill>
          <a:ln w="9525" cap="flat" cmpd="sng">
            <a:solidFill>
              <a:srgbClr val="DDD3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1"/>
          <p:cNvSpPr/>
          <p:nvPr/>
        </p:nvSpPr>
        <p:spPr>
          <a:xfrm>
            <a:off x="1028224" y="5179338"/>
            <a:ext cx="174665" cy="45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lang="en-US" sz="220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1"/>
          <p:cNvSpPr/>
          <p:nvPr/>
        </p:nvSpPr>
        <p:spPr>
          <a:xfrm>
            <a:off x="5911572" y="4979432"/>
            <a:ext cx="3972878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lang="en-US" sz="220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Routes Under Construction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1"/>
          <p:cNvSpPr/>
          <p:nvPr/>
        </p:nvSpPr>
        <p:spPr>
          <a:xfrm>
            <a:off x="5911572" y="5469850"/>
            <a:ext cx="4782622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Alerts for closed roads and alternative routes.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1"/>
          <p:cNvSpPr/>
          <p:nvPr/>
        </p:nvSpPr>
        <p:spPr>
          <a:xfrm>
            <a:off x="5798106" y="6044327"/>
            <a:ext cx="7925157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1"/>
          <p:cNvSpPr/>
          <p:nvPr/>
        </p:nvSpPr>
        <p:spPr>
          <a:xfrm>
            <a:off x="793790" y="6172914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F7EDD4"/>
          </a:solidFill>
          <a:ln w="9525" cap="flat" cmpd="sng">
            <a:solidFill>
              <a:srgbClr val="DDD3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1"/>
          <p:cNvSpPr/>
          <p:nvPr/>
        </p:nvSpPr>
        <p:spPr>
          <a:xfrm>
            <a:off x="1028224" y="6599634"/>
            <a:ext cx="165854" cy="45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lang="en-US" sz="220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4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1"/>
          <p:cNvSpPr/>
          <p:nvPr/>
        </p:nvSpPr>
        <p:spPr>
          <a:xfrm>
            <a:off x="7542014" y="639972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lang="en-US" sz="220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Police Operations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1"/>
          <p:cNvSpPr/>
          <p:nvPr/>
        </p:nvSpPr>
        <p:spPr>
          <a:xfrm>
            <a:off x="7542014" y="6890147"/>
            <a:ext cx="5461635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Updates for public safety and prioritized traffic flow.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1"/>
          <p:cNvSpPr/>
          <p:nvPr/>
        </p:nvSpPr>
        <p:spPr>
          <a:xfrm>
            <a:off x="12724400" y="7532350"/>
            <a:ext cx="1843200" cy="632100"/>
          </a:xfrm>
          <a:prstGeom prst="rect">
            <a:avLst/>
          </a:prstGeom>
          <a:solidFill>
            <a:srgbClr val="FFFDFA"/>
          </a:solidFill>
          <a:ln w="9525" cap="flat" cmpd="sng">
            <a:solidFill>
              <a:srgbClr val="FFFD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1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2"/>
          <p:cNvSpPr/>
          <p:nvPr/>
        </p:nvSpPr>
        <p:spPr>
          <a:xfrm>
            <a:off x="757357" y="595313"/>
            <a:ext cx="5410200" cy="67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05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4250"/>
              <a:buFont typeface="Libre Baskerville"/>
              <a:buNone/>
            </a:pPr>
            <a:r>
              <a:rPr lang="en-US" sz="4250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Conclusion</a:t>
            </a:r>
            <a:endParaRPr sz="4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2"/>
          <p:cNvSpPr/>
          <p:nvPr/>
        </p:nvSpPr>
        <p:spPr>
          <a:xfrm>
            <a:off x="757357" y="1596152"/>
            <a:ext cx="7629287" cy="1731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00"/>
              <a:buFont typeface="DM Sans"/>
              <a:buNone/>
            </a:pPr>
            <a:r>
              <a:rPr lang="en-US" sz="170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SmartCity-KB demonstrates the potential of integrating heterogeneous data sources into a unified RDF-based system, compliant with Linked Data principles. This project serves as </a:t>
            </a:r>
            <a:r>
              <a:rPr lang="en-US" sz="1700" b="1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Minimum Value Product</a:t>
            </a:r>
            <a:r>
              <a:rPr lang="en-US" sz="170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for smart city applications, providing insights that can benefit citizens, planners, and smart systems alike.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" name="Google Shape;291;p1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40198" y="3570684"/>
            <a:ext cx="4063603" cy="4063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280416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"/>
          <p:cNvSpPr/>
          <p:nvPr/>
        </p:nvSpPr>
        <p:spPr>
          <a:xfrm>
            <a:off x="785098" y="3421142"/>
            <a:ext cx="6850618" cy="700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4400"/>
              <a:buFont typeface="Libre Baskerville"/>
              <a:buNone/>
            </a:pPr>
            <a:r>
              <a:rPr lang="en-US" sz="4400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Context and Motivation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2"/>
          <p:cNvSpPr/>
          <p:nvPr/>
        </p:nvSpPr>
        <p:spPr>
          <a:xfrm>
            <a:off x="785098" y="4682847"/>
            <a:ext cx="3198733" cy="350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2200"/>
              <a:buFont typeface="Libre Baskerville"/>
              <a:buNone/>
            </a:pPr>
            <a:r>
              <a:rPr lang="en-US" sz="2200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Smart City Challenges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2"/>
          <p:cNvSpPr/>
          <p:nvPr/>
        </p:nvSpPr>
        <p:spPr>
          <a:xfrm>
            <a:off x="785098" y="5257562"/>
            <a:ext cx="6256496" cy="1435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Smart cities face the challenge of integrating diverse data sources for </a:t>
            </a:r>
            <a:r>
              <a:rPr lang="en-US" sz="1750" b="1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effective city management</a:t>
            </a:r>
            <a:r>
              <a:rPr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1750" b="1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decision-making</a:t>
            </a:r>
            <a:r>
              <a:rPr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, and overall enhancing </a:t>
            </a:r>
            <a:r>
              <a:rPr lang="en-US" sz="1750" b="1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sustainability</a:t>
            </a:r>
            <a:r>
              <a:rPr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and </a:t>
            </a:r>
            <a:r>
              <a:rPr lang="en-US" sz="1750" b="1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livability</a:t>
            </a:r>
            <a:r>
              <a:rPr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of urban areas.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2"/>
          <p:cNvSpPr/>
          <p:nvPr/>
        </p:nvSpPr>
        <p:spPr>
          <a:xfrm>
            <a:off x="7596426" y="4682847"/>
            <a:ext cx="3339822" cy="350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2200"/>
              <a:buFont typeface="Libre Baskerville"/>
              <a:buNone/>
            </a:pPr>
            <a:r>
              <a:rPr lang="en-US" sz="2200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SmartCity-KB Solution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2"/>
          <p:cNvSpPr/>
          <p:nvPr/>
        </p:nvSpPr>
        <p:spPr>
          <a:xfrm>
            <a:off x="7596426" y="5257562"/>
            <a:ext cx="6256496" cy="2153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SmartCity-KB offers a solution by </a:t>
            </a:r>
            <a:r>
              <a:rPr lang="en-US" sz="1750" b="1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aggregating </a:t>
            </a:r>
            <a:r>
              <a:rPr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city-related information from </a:t>
            </a:r>
            <a:r>
              <a:rPr lang="en-US" sz="1750" b="1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multiple sources</a:t>
            </a:r>
            <a:r>
              <a:rPr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, including static city data, weather info, and real-time bus transportation schedules. This solution incorporates a </a:t>
            </a:r>
            <a:r>
              <a:rPr lang="en-US" sz="1750" b="1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Web Interface</a:t>
            </a:r>
            <a:r>
              <a:rPr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to provide </a:t>
            </a:r>
            <a:r>
              <a:rPr lang="en-US" sz="1750" b="1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key access points</a:t>
            </a:r>
            <a:r>
              <a:rPr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for both </a:t>
            </a:r>
            <a:r>
              <a:rPr lang="en-US" sz="1750" b="1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machines and people</a:t>
            </a:r>
            <a:r>
              <a:rPr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to interact.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2"/>
          <p:cNvSpPr/>
          <p:nvPr/>
        </p:nvSpPr>
        <p:spPr>
          <a:xfrm>
            <a:off x="12715425" y="7537663"/>
            <a:ext cx="1843200" cy="632100"/>
          </a:xfrm>
          <a:prstGeom prst="rect">
            <a:avLst/>
          </a:prstGeom>
          <a:solidFill>
            <a:srgbClr val="FFFDFA"/>
          </a:solidFill>
          <a:ln w="9525" cap="flat" cmpd="sng">
            <a:solidFill>
              <a:srgbClr val="FFFD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225778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3"/>
          <p:cNvSpPr/>
          <p:nvPr/>
        </p:nvSpPr>
        <p:spPr>
          <a:xfrm>
            <a:off x="632103" y="2755821"/>
            <a:ext cx="5459016" cy="56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943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3550"/>
              <a:buFont typeface="Libre Baskerville"/>
              <a:buNone/>
            </a:pPr>
            <a:r>
              <a:rPr lang="en-US" sz="3550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Implementation Phases</a:t>
            </a:r>
            <a:endParaRPr sz="3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3"/>
          <p:cNvSpPr/>
          <p:nvPr/>
        </p:nvSpPr>
        <p:spPr>
          <a:xfrm>
            <a:off x="632103" y="5661303"/>
            <a:ext cx="13366194" cy="22860"/>
          </a:xfrm>
          <a:prstGeom prst="roundRect">
            <a:avLst>
              <a:gd name="adj" fmla="val 331858"/>
            </a:avLst>
          </a:prstGeom>
          <a:solidFill>
            <a:srgbClr val="DDD3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3"/>
          <p:cNvSpPr/>
          <p:nvPr/>
        </p:nvSpPr>
        <p:spPr>
          <a:xfrm>
            <a:off x="2787968" y="5029260"/>
            <a:ext cx="22860" cy="632103"/>
          </a:xfrm>
          <a:prstGeom prst="roundRect">
            <a:avLst>
              <a:gd name="adj" fmla="val 331858"/>
            </a:avLst>
          </a:prstGeom>
          <a:solidFill>
            <a:srgbClr val="C3B59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3"/>
          <p:cNvSpPr/>
          <p:nvPr/>
        </p:nvSpPr>
        <p:spPr>
          <a:xfrm>
            <a:off x="2596277" y="5458123"/>
            <a:ext cx="406360" cy="406360"/>
          </a:xfrm>
          <a:prstGeom prst="roundRect">
            <a:avLst>
              <a:gd name="adj" fmla="val 18669"/>
            </a:avLst>
          </a:prstGeom>
          <a:solidFill>
            <a:srgbClr val="DDCFB5"/>
          </a:solidFill>
          <a:ln w="9525" cap="flat" cmpd="sng">
            <a:solidFill>
              <a:srgbClr val="C3B5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3"/>
          <p:cNvSpPr/>
          <p:nvPr/>
        </p:nvSpPr>
        <p:spPr>
          <a:xfrm>
            <a:off x="2739033" y="5525750"/>
            <a:ext cx="120848" cy="270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ibre Baskerville"/>
              <a:buNone/>
            </a:pPr>
            <a:r>
              <a:rPr lang="en-US" sz="21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3"/>
          <p:cNvSpPr/>
          <p:nvPr/>
        </p:nvSpPr>
        <p:spPr>
          <a:xfrm>
            <a:off x="1670685" y="3880128"/>
            <a:ext cx="2257782" cy="282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Libre Baskerville"/>
              <a:buNone/>
            </a:pPr>
            <a:r>
              <a:rPr lang="en-US" sz="1750" b="1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 Sources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3"/>
          <p:cNvSpPr/>
          <p:nvPr/>
        </p:nvSpPr>
        <p:spPr>
          <a:xfrm>
            <a:off x="812721" y="4270653"/>
            <a:ext cx="3973711" cy="577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400"/>
              <a:buFont typeface="DM Sans"/>
              <a:buNone/>
            </a:pPr>
            <a:r>
              <a:rPr lang="en-US" sz="140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Selection of data sources and APIs for data retrieving.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3"/>
          <p:cNvSpPr/>
          <p:nvPr/>
        </p:nvSpPr>
        <p:spPr>
          <a:xfrm>
            <a:off x="5045750" y="5661243"/>
            <a:ext cx="22860" cy="632103"/>
          </a:xfrm>
          <a:prstGeom prst="roundRect">
            <a:avLst>
              <a:gd name="adj" fmla="val 331858"/>
            </a:avLst>
          </a:prstGeom>
          <a:solidFill>
            <a:srgbClr val="C3B59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3"/>
          <p:cNvSpPr/>
          <p:nvPr/>
        </p:nvSpPr>
        <p:spPr>
          <a:xfrm>
            <a:off x="4854059" y="5458123"/>
            <a:ext cx="406360" cy="406360"/>
          </a:xfrm>
          <a:prstGeom prst="roundRect">
            <a:avLst>
              <a:gd name="adj" fmla="val 18669"/>
            </a:avLst>
          </a:prstGeom>
          <a:solidFill>
            <a:srgbClr val="DDCFB5"/>
          </a:solidFill>
          <a:ln w="9525" cap="flat" cmpd="sng">
            <a:solidFill>
              <a:srgbClr val="C3B5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3"/>
          <p:cNvSpPr/>
          <p:nvPr/>
        </p:nvSpPr>
        <p:spPr>
          <a:xfrm>
            <a:off x="4973717" y="5525750"/>
            <a:ext cx="166926" cy="270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ibre Baskerville"/>
              <a:buNone/>
            </a:pPr>
            <a:r>
              <a:rPr lang="en-US" sz="21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3863935" y="6474023"/>
            <a:ext cx="2386846" cy="282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Libre Baskerville"/>
              <a:buNone/>
            </a:pPr>
            <a:r>
              <a:rPr lang="en-US" sz="1750" b="1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Architecture Design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3070503" y="6864548"/>
            <a:ext cx="3973711" cy="577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400"/>
              <a:buFont typeface="DM Sans"/>
              <a:buNone/>
            </a:pPr>
            <a:r>
              <a:rPr lang="en-US" sz="140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Defining the Entities and connections based on the previous selection.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/>
          <p:nvPr/>
        </p:nvSpPr>
        <p:spPr>
          <a:xfrm>
            <a:off x="7303532" y="5029260"/>
            <a:ext cx="22860" cy="632103"/>
          </a:xfrm>
          <a:prstGeom prst="roundRect">
            <a:avLst>
              <a:gd name="adj" fmla="val 331858"/>
            </a:avLst>
          </a:prstGeom>
          <a:solidFill>
            <a:srgbClr val="C3B59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7111841" y="5458123"/>
            <a:ext cx="406360" cy="406360"/>
          </a:xfrm>
          <a:prstGeom prst="roundRect">
            <a:avLst>
              <a:gd name="adj" fmla="val 18669"/>
            </a:avLst>
          </a:prstGeom>
          <a:solidFill>
            <a:srgbClr val="DDCFB5"/>
          </a:solidFill>
          <a:ln w="9525" cap="flat" cmpd="sng">
            <a:solidFill>
              <a:srgbClr val="C3B5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/>
          <p:nvPr/>
        </p:nvSpPr>
        <p:spPr>
          <a:xfrm>
            <a:off x="7231499" y="5525750"/>
            <a:ext cx="166926" cy="270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ibre Baskerville"/>
              <a:buNone/>
            </a:pPr>
            <a:r>
              <a:rPr lang="en-US" sz="21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"/>
          <p:cNvSpPr/>
          <p:nvPr/>
        </p:nvSpPr>
        <p:spPr>
          <a:xfrm>
            <a:off x="5419844" y="3880128"/>
            <a:ext cx="3790474" cy="282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Libre Baskerville"/>
              <a:buNone/>
            </a:pPr>
            <a:r>
              <a:rPr lang="en-US" sz="1750" b="1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 Collection and Conversion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3"/>
          <p:cNvSpPr/>
          <p:nvPr/>
        </p:nvSpPr>
        <p:spPr>
          <a:xfrm>
            <a:off x="5328285" y="4270653"/>
            <a:ext cx="3973711" cy="577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400"/>
              <a:buFont typeface="DM Sans"/>
              <a:buNone/>
            </a:pPr>
            <a:r>
              <a:rPr lang="en-US" sz="140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Data was fetched from APIs and converted into RDF using Python scripts.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3"/>
          <p:cNvSpPr/>
          <p:nvPr/>
        </p:nvSpPr>
        <p:spPr>
          <a:xfrm>
            <a:off x="9561314" y="5661243"/>
            <a:ext cx="22860" cy="632103"/>
          </a:xfrm>
          <a:prstGeom prst="roundRect">
            <a:avLst>
              <a:gd name="adj" fmla="val 331858"/>
            </a:avLst>
          </a:prstGeom>
          <a:solidFill>
            <a:srgbClr val="C3B59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"/>
          <p:cNvSpPr/>
          <p:nvPr/>
        </p:nvSpPr>
        <p:spPr>
          <a:xfrm>
            <a:off x="9369623" y="5458123"/>
            <a:ext cx="406360" cy="406360"/>
          </a:xfrm>
          <a:prstGeom prst="roundRect">
            <a:avLst>
              <a:gd name="adj" fmla="val 18669"/>
            </a:avLst>
          </a:prstGeom>
          <a:solidFill>
            <a:srgbClr val="DDCFB5"/>
          </a:solidFill>
          <a:ln w="9525" cap="flat" cmpd="sng">
            <a:solidFill>
              <a:srgbClr val="C3B5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3"/>
          <p:cNvSpPr/>
          <p:nvPr/>
        </p:nvSpPr>
        <p:spPr>
          <a:xfrm>
            <a:off x="9493568" y="5525750"/>
            <a:ext cx="158472" cy="270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ibre Baskerville"/>
              <a:buNone/>
            </a:pPr>
            <a:r>
              <a:rPr lang="en-US" sz="21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4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3"/>
          <p:cNvSpPr/>
          <p:nvPr/>
        </p:nvSpPr>
        <p:spPr>
          <a:xfrm>
            <a:off x="7876699" y="6474023"/>
            <a:ext cx="3392329" cy="282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Libre Baskerville"/>
              <a:buNone/>
            </a:pPr>
            <a:r>
              <a:rPr lang="en-US" sz="1750" b="1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Web App &amp; UI Development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3"/>
          <p:cNvSpPr/>
          <p:nvPr/>
        </p:nvSpPr>
        <p:spPr>
          <a:xfrm>
            <a:off x="7586067" y="6864548"/>
            <a:ext cx="3973711" cy="866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400"/>
              <a:buFont typeface="DM Sans"/>
              <a:buNone/>
            </a:pPr>
            <a:r>
              <a:rPr lang="en-US" sz="140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Developed a </a:t>
            </a:r>
            <a:r>
              <a:rPr lang="en-US" sz="1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Flask &amp; React based</a:t>
            </a:r>
            <a:r>
              <a:rPr lang="en-US" sz="1400">
                <a:solidFill>
                  <a:srgbClr val="F4444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40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web interface to showcase the data in human-readable format.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3"/>
          <p:cNvSpPr/>
          <p:nvPr/>
        </p:nvSpPr>
        <p:spPr>
          <a:xfrm>
            <a:off x="11819096" y="5029260"/>
            <a:ext cx="22860" cy="632103"/>
          </a:xfrm>
          <a:prstGeom prst="roundRect">
            <a:avLst>
              <a:gd name="adj" fmla="val 331858"/>
            </a:avLst>
          </a:prstGeom>
          <a:solidFill>
            <a:srgbClr val="C3B59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"/>
          <p:cNvSpPr/>
          <p:nvPr/>
        </p:nvSpPr>
        <p:spPr>
          <a:xfrm>
            <a:off x="11627406" y="5458123"/>
            <a:ext cx="406360" cy="406360"/>
          </a:xfrm>
          <a:prstGeom prst="roundRect">
            <a:avLst>
              <a:gd name="adj" fmla="val 18669"/>
            </a:avLst>
          </a:prstGeom>
          <a:solidFill>
            <a:srgbClr val="DDCFB5"/>
          </a:solidFill>
          <a:ln w="9525" cap="flat" cmpd="sng">
            <a:solidFill>
              <a:srgbClr val="C3B5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"/>
          <p:cNvSpPr/>
          <p:nvPr/>
        </p:nvSpPr>
        <p:spPr>
          <a:xfrm>
            <a:off x="11753612" y="5525750"/>
            <a:ext cx="153948" cy="270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ibre Baskerville"/>
              <a:buNone/>
            </a:pPr>
            <a:r>
              <a:rPr lang="en-US" sz="21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5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10692884" y="3591163"/>
            <a:ext cx="2275523" cy="282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Libre Baskerville"/>
              <a:buNone/>
            </a:pPr>
            <a:r>
              <a:rPr lang="en-US" sz="1750" b="1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Scheduled Updates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"/>
          <p:cNvSpPr/>
          <p:nvPr/>
        </p:nvSpPr>
        <p:spPr>
          <a:xfrm>
            <a:off x="9843849" y="3981688"/>
            <a:ext cx="3973711" cy="866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400"/>
              <a:buFont typeface="DM Sans"/>
              <a:buNone/>
            </a:pPr>
            <a:r>
              <a:rPr lang="en-US" sz="140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Scripts were optimized to fetch data periodically, ensuring the knowledge base remains current.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3"/>
          <p:cNvSpPr/>
          <p:nvPr/>
        </p:nvSpPr>
        <p:spPr>
          <a:xfrm>
            <a:off x="12724400" y="7532350"/>
            <a:ext cx="1843200" cy="632100"/>
          </a:xfrm>
          <a:prstGeom prst="rect">
            <a:avLst/>
          </a:prstGeom>
          <a:solidFill>
            <a:srgbClr val="FFFDFA"/>
          </a:solidFill>
          <a:ln w="9525" cap="flat" cmpd="sng">
            <a:solidFill>
              <a:srgbClr val="FFFD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4"/>
          <p:cNvSpPr/>
          <p:nvPr/>
        </p:nvSpPr>
        <p:spPr>
          <a:xfrm>
            <a:off x="793790" y="1414701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4450"/>
              <a:buFont typeface="Libre Baskerville"/>
              <a:buNone/>
            </a:pPr>
            <a:r>
              <a:rPr lang="en-US" sz="4450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 Sources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4"/>
          <p:cNvSpPr/>
          <p:nvPr/>
        </p:nvSpPr>
        <p:spPr>
          <a:xfrm>
            <a:off x="793790" y="2463641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F7EDD4"/>
          </a:solidFill>
          <a:ln w="9525" cap="flat" cmpd="sng">
            <a:solidFill>
              <a:srgbClr val="DDD3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4"/>
          <p:cNvSpPr/>
          <p:nvPr/>
        </p:nvSpPr>
        <p:spPr>
          <a:xfrm>
            <a:off x="1028224" y="269807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lang="en-US" sz="2200" b="1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DBpedia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4"/>
          <p:cNvSpPr/>
          <p:nvPr/>
        </p:nvSpPr>
        <p:spPr>
          <a:xfrm>
            <a:off x="1028224" y="3188494"/>
            <a:ext cx="7087553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Provides static information about cities, such as name, description, geographic coordinates, and climate historical monthly data.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4"/>
          <p:cNvSpPr/>
          <p:nvPr/>
        </p:nvSpPr>
        <p:spPr>
          <a:xfrm>
            <a:off x="793790" y="4403884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F7EDD4"/>
          </a:solidFill>
          <a:ln w="9525" cap="flat" cmpd="sng">
            <a:solidFill>
              <a:srgbClr val="DDD3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4"/>
          <p:cNvSpPr/>
          <p:nvPr/>
        </p:nvSpPr>
        <p:spPr>
          <a:xfrm>
            <a:off x="1028224" y="463831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lang="en-US" sz="2200" b="1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OpenWeatherMap 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4"/>
          <p:cNvSpPr/>
          <p:nvPr/>
        </p:nvSpPr>
        <p:spPr>
          <a:xfrm>
            <a:off x="1028224" y="5128736"/>
            <a:ext cx="3195995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Supplies real-time weather information, including current conditions and forecasts.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4685467" y="4403884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F7EDD4"/>
          </a:solidFill>
          <a:ln w="9525" cap="flat" cmpd="sng">
            <a:solidFill>
              <a:srgbClr val="DDD3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4"/>
          <p:cNvSpPr/>
          <p:nvPr/>
        </p:nvSpPr>
        <p:spPr>
          <a:xfrm>
            <a:off x="4919901" y="463831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lang="en-US" sz="2200" b="1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Bus API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4"/>
          <p:cNvSpPr/>
          <p:nvPr/>
        </p:nvSpPr>
        <p:spPr>
          <a:xfrm>
            <a:off x="4919901" y="5128736"/>
            <a:ext cx="3195995" cy="145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Fetches real-time bus stop information, including location, upcoming buses, and arrival times.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5"/>
          <p:cNvSpPr/>
          <p:nvPr/>
        </p:nvSpPr>
        <p:spPr>
          <a:xfrm>
            <a:off x="632222" y="496967"/>
            <a:ext cx="5794534" cy="56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943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3550"/>
              <a:buFont typeface="Libre Baskerville"/>
              <a:buNone/>
            </a:pPr>
            <a:r>
              <a:rPr lang="en-US" sz="3550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Entities and Connections</a:t>
            </a:r>
            <a:endParaRPr sz="3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31939" y="1332428"/>
            <a:ext cx="8366403" cy="6400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6"/>
          <p:cNvSpPr/>
          <p:nvPr/>
        </p:nvSpPr>
        <p:spPr>
          <a:xfrm>
            <a:off x="793790" y="933926"/>
            <a:ext cx="6583799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4450"/>
              <a:buFont typeface="Libre Baskerville"/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Linked Data Principles</a:t>
            </a:r>
            <a:endParaRPr sz="44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6"/>
          <p:cNvSpPr/>
          <p:nvPr/>
        </p:nvSpPr>
        <p:spPr>
          <a:xfrm>
            <a:off x="793790" y="29466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9525" cap="flat" cmpd="sng">
            <a:solidFill>
              <a:srgbClr val="DDD3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6"/>
          <p:cNvSpPr/>
          <p:nvPr/>
        </p:nvSpPr>
        <p:spPr>
          <a:xfrm>
            <a:off x="972979" y="3031688"/>
            <a:ext cx="151805" cy="34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650"/>
              <a:buFont typeface="Libre Baskerville"/>
              <a:buNone/>
            </a:pPr>
            <a:r>
              <a:rPr lang="en-US" sz="26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6"/>
          <p:cNvSpPr/>
          <p:nvPr/>
        </p:nvSpPr>
        <p:spPr>
          <a:xfrm>
            <a:off x="1530906" y="294667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lang="en-US" sz="220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Use URIs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6"/>
          <p:cNvSpPr/>
          <p:nvPr/>
        </p:nvSpPr>
        <p:spPr>
          <a:xfrm>
            <a:off x="1530906" y="3437096"/>
            <a:ext cx="2927747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All entities have well-defined HTTP URIs for identification.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6"/>
          <p:cNvSpPr/>
          <p:nvPr/>
        </p:nvSpPr>
        <p:spPr>
          <a:xfrm>
            <a:off x="4685467" y="29466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9525" cap="flat" cmpd="sng">
            <a:solidFill>
              <a:srgbClr val="DDD3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6"/>
          <p:cNvSpPr/>
          <p:nvPr/>
        </p:nvSpPr>
        <p:spPr>
          <a:xfrm>
            <a:off x="4835843" y="3031688"/>
            <a:ext cx="209550" cy="34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650"/>
              <a:buFont typeface="Libre Baskerville"/>
              <a:buNone/>
            </a:pPr>
            <a:r>
              <a:rPr lang="en-US" sz="26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6"/>
          <p:cNvSpPr/>
          <p:nvPr/>
        </p:nvSpPr>
        <p:spPr>
          <a:xfrm>
            <a:off x="5422583" y="294667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lang="en-US" sz="220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HTTP URIs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6"/>
          <p:cNvSpPr/>
          <p:nvPr/>
        </p:nvSpPr>
        <p:spPr>
          <a:xfrm>
            <a:off x="5422583" y="3437096"/>
            <a:ext cx="2927747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The web application and SPARQL endpoint provide access to the resources.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6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9525" cap="flat" cmpd="sng">
            <a:solidFill>
              <a:srgbClr val="DDD3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6"/>
          <p:cNvSpPr/>
          <p:nvPr/>
        </p:nvSpPr>
        <p:spPr>
          <a:xfrm>
            <a:off x="944166" y="5092779"/>
            <a:ext cx="209550" cy="34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650"/>
              <a:buFont typeface="Libre Baskerville"/>
              <a:buNone/>
            </a:pPr>
            <a:r>
              <a:rPr lang="en-US" sz="26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6"/>
          <p:cNvSpPr/>
          <p:nvPr/>
        </p:nvSpPr>
        <p:spPr>
          <a:xfrm>
            <a:off x="1530906" y="500776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lang="en-US" sz="220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Standard Formats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6"/>
          <p:cNvSpPr/>
          <p:nvPr/>
        </p:nvSpPr>
        <p:spPr>
          <a:xfrm>
            <a:off x="1530906" y="5498187"/>
            <a:ext cx="2927747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RDF data is available in Turtle, JSON-LD, and XML formats.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6"/>
          <p:cNvSpPr/>
          <p:nvPr/>
        </p:nvSpPr>
        <p:spPr>
          <a:xfrm>
            <a:off x="4685467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9525" cap="flat" cmpd="sng">
            <a:solidFill>
              <a:srgbClr val="DDD3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6"/>
          <p:cNvSpPr/>
          <p:nvPr/>
        </p:nvSpPr>
        <p:spPr>
          <a:xfrm>
            <a:off x="4841081" y="5092779"/>
            <a:ext cx="199072" cy="34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650"/>
              <a:buFont typeface="Libre Baskerville"/>
              <a:buNone/>
            </a:pPr>
            <a:r>
              <a:rPr lang="en-US" sz="26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4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6"/>
          <p:cNvSpPr/>
          <p:nvPr/>
        </p:nvSpPr>
        <p:spPr>
          <a:xfrm>
            <a:off x="5422583" y="500776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lang="en-US" sz="220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Link to Other URIs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6"/>
          <p:cNvSpPr/>
          <p:nvPr/>
        </p:nvSpPr>
        <p:spPr>
          <a:xfrm>
            <a:off x="5422583" y="5498187"/>
            <a:ext cx="2927747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Cities link to external DBpedia entities for seamless data integration.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"/>
          <p:cNvSpPr/>
          <p:nvPr/>
        </p:nvSpPr>
        <p:spPr>
          <a:xfrm>
            <a:off x="707469" y="555903"/>
            <a:ext cx="7707987" cy="631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316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3950"/>
              <a:buFont typeface="Libre Baskerville"/>
              <a:buNone/>
            </a:pPr>
            <a:r>
              <a:rPr lang="en-US" sz="3950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Details on the URIs Principles</a:t>
            </a:r>
            <a:endParaRPr sz="3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7"/>
          <p:cNvSpPr/>
          <p:nvPr/>
        </p:nvSpPr>
        <p:spPr>
          <a:xfrm>
            <a:off x="707469" y="1591866"/>
            <a:ext cx="13215461" cy="4980146"/>
          </a:xfrm>
          <a:prstGeom prst="roundRect">
            <a:avLst>
              <a:gd name="adj" fmla="val 1705"/>
            </a:avLst>
          </a:prstGeom>
          <a:noFill/>
          <a:ln w="9525" cap="flat" cmpd="sng">
            <a:solidFill>
              <a:srgbClr val="000000">
                <a:alpha val="784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7"/>
          <p:cNvSpPr/>
          <p:nvPr/>
        </p:nvSpPr>
        <p:spPr>
          <a:xfrm>
            <a:off x="715089" y="1599486"/>
            <a:ext cx="13200221" cy="573405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7"/>
          <p:cNvSpPr/>
          <p:nvPr/>
        </p:nvSpPr>
        <p:spPr>
          <a:xfrm>
            <a:off x="917138" y="1728311"/>
            <a:ext cx="2526863" cy="315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1950"/>
              <a:buFont typeface="Libre Baskerville"/>
              <a:buNone/>
            </a:pPr>
            <a:r>
              <a:rPr lang="en-US" sz="1950" b="1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Entity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7"/>
          <p:cNvSpPr/>
          <p:nvPr/>
        </p:nvSpPr>
        <p:spPr>
          <a:xfrm>
            <a:off x="4221004" y="1728311"/>
            <a:ext cx="2526863" cy="315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1950"/>
              <a:buFont typeface="Libre Baskerville"/>
              <a:buNone/>
            </a:pPr>
            <a:r>
              <a:rPr lang="en-US" sz="1950" b="1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URI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7"/>
          <p:cNvSpPr/>
          <p:nvPr/>
        </p:nvSpPr>
        <p:spPr>
          <a:xfrm>
            <a:off x="7521059" y="1728311"/>
            <a:ext cx="2526863" cy="315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1950"/>
              <a:buFont typeface="Libre Baskerville"/>
              <a:buNone/>
            </a:pPr>
            <a:r>
              <a:rPr lang="en-US" sz="1950" b="1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HTTP URI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7"/>
          <p:cNvSpPr/>
          <p:nvPr/>
        </p:nvSpPr>
        <p:spPr>
          <a:xfrm>
            <a:off x="10821114" y="1728311"/>
            <a:ext cx="2526863" cy="315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1950"/>
              <a:buFont typeface="Libre Baskerville"/>
              <a:buNone/>
            </a:pPr>
            <a:r>
              <a:rPr lang="en-US" sz="1950" b="1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External URIs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7"/>
          <p:cNvSpPr/>
          <p:nvPr/>
        </p:nvSpPr>
        <p:spPr>
          <a:xfrm>
            <a:off x="715089" y="2172891"/>
            <a:ext cx="13200221" cy="774859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7"/>
          <p:cNvSpPr/>
          <p:nvPr/>
        </p:nvSpPr>
        <p:spPr>
          <a:xfrm>
            <a:off x="917138" y="2301716"/>
            <a:ext cx="2892147" cy="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50"/>
              <a:buFont typeface="DM Sans"/>
              <a:buNone/>
            </a:pPr>
            <a:r>
              <a:rPr lang="en-US" sz="15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City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7"/>
          <p:cNvSpPr/>
          <p:nvPr/>
        </p:nvSpPr>
        <p:spPr>
          <a:xfrm>
            <a:off x="4221004" y="2301716"/>
            <a:ext cx="2888337" cy="51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250"/>
              <a:buFont typeface="DM Sans"/>
              <a:buNone/>
            </a:pPr>
            <a:r>
              <a:rPr lang="en-US" sz="12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http://example.org/smartcity#&lt;CityName&gt;</a:t>
            </a:r>
            <a:endParaRPr sz="1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7"/>
          <p:cNvSpPr/>
          <p:nvPr/>
        </p:nvSpPr>
        <p:spPr>
          <a:xfrm>
            <a:off x="7521059" y="2301716"/>
            <a:ext cx="2888337" cy="25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250"/>
              <a:buFont typeface="DM Sans"/>
              <a:buNone/>
            </a:pPr>
            <a:r>
              <a:rPr lang="en-US" sz="12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http://localhost:5000/&lt;city&gt;</a:t>
            </a:r>
            <a:endParaRPr sz="1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7"/>
          <p:cNvSpPr/>
          <p:nvPr/>
        </p:nvSpPr>
        <p:spPr>
          <a:xfrm>
            <a:off x="10821114" y="2301716"/>
            <a:ext cx="2892147" cy="51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250"/>
              <a:buFont typeface="DM Sans"/>
              <a:buNone/>
            </a:pPr>
            <a:r>
              <a:rPr lang="en-US" sz="12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http://dbpedia.org/resource/&lt;CityName&gt;</a:t>
            </a:r>
            <a:endParaRPr sz="1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7"/>
          <p:cNvSpPr/>
          <p:nvPr/>
        </p:nvSpPr>
        <p:spPr>
          <a:xfrm>
            <a:off x="715089" y="2947749"/>
            <a:ext cx="13200221" cy="1033462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7"/>
          <p:cNvSpPr/>
          <p:nvPr/>
        </p:nvSpPr>
        <p:spPr>
          <a:xfrm>
            <a:off x="917138" y="3076575"/>
            <a:ext cx="2892147" cy="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50"/>
              <a:buFont typeface="DM Sans"/>
              <a:buNone/>
            </a:pPr>
            <a:r>
              <a:rPr lang="en-US" sz="15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MonthlyWeatherSummary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7"/>
          <p:cNvSpPr/>
          <p:nvPr/>
        </p:nvSpPr>
        <p:spPr>
          <a:xfrm>
            <a:off x="4221004" y="3076575"/>
            <a:ext cx="2888337" cy="775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250"/>
              <a:buFont typeface="DM Sans"/>
              <a:buNone/>
            </a:pPr>
            <a:r>
              <a:rPr lang="en-US" sz="12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http://example.org/smartcity#&lt;CityName&gt;/MonthlyWeatherSummary/&lt;Month&gt;</a:t>
            </a:r>
            <a:endParaRPr sz="1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7"/>
          <p:cNvSpPr/>
          <p:nvPr/>
        </p:nvSpPr>
        <p:spPr>
          <a:xfrm>
            <a:off x="7521059" y="3076575"/>
            <a:ext cx="2888337" cy="51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250"/>
              <a:buFont typeface="DM Sans"/>
              <a:buNone/>
            </a:pPr>
            <a:r>
              <a:rPr lang="en-US" sz="12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http://localhost:5000/&lt;city&gt;/monthlyweathersummary</a:t>
            </a:r>
            <a:endParaRPr sz="1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7"/>
          <p:cNvSpPr/>
          <p:nvPr/>
        </p:nvSpPr>
        <p:spPr>
          <a:xfrm>
            <a:off x="10821114" y="3076575"/>
            <a:ext cx="2892147" cy="25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250"/>
              <a:buFont typeface="DM Sans"/>
              <a:buNone/>
            </a:pPr>
            <a:r>
              <a:rPr lang="en-US" sz="12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None</a:t>
            </a:r>
            <a:endParaRPr sz="1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7"/>
          <p:cNvSpPr/>
          <p:nvPr/>
        </p:nvSpPr>
        <p:spPr>
          <a:xfrm>
            <a:off x="715089" y="3981212"/>
            <a:ext cx="13200221" cy="774859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7"/>
          <p:cNvSpPr/>
          <p:nvPr/>
        </p:nvSpPr>
        <p:spPr>
          <a:xfrm>
            <a:off x="917138" y="4110038"/>
            <a:ext cx="2892147" cy="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50"/>
              <a:buFont typeface="DM Sans"/>
              <a:buNone/>
            </a:pPr>
            <a:r>
              <a:rPr lang="en-US" sz="15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Forecast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7"/>
          <p:cNvSpPr/>
          <p:nvPr/>
        </p:nvSpPr>
        <p:spPr>
          <a:xfrm>
            <a:off x="4221004" y="4110038"/>
            <a:ext cx="2888337" cy="51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250"/>
              <a:buFont typeface="DM Sans"/>
              <a:buNone/>
            </a:pPr>
            <a:r>
              <a:rPr lang="en-US" sz="12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http://example.org/smartcity#CityName/Forecast/&lt;Forecast&gt;</a:t>
            </a:r>
            <a:endParaRPr sz="1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7"/>
          <p:cNvSpPr/>
          <p:nvPr/>
        </p:nvSpPr>
        <p:spPr>
          <a:xfrm>
            <a:off x="7521059" y="4110038"/>
            <a:ext cx="2888337" cy="25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250"/>
              <a:buFont typeface="DM Sans"/>
              <a:buNone/>
            </a:pPr>
            <a:r>
              <a:rPr lang="en-US" sz="12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http://localhost:5000/&lt;city&gt;/forecast</a:t>
            </a:r>
            <a:endParaRPr sz="1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7"/>
          <p:cNvSpPr/>
          <p:nvPr/>
        </p:nvSpPr>
        <p:spPr>
          <a:xfrm>
            <a:off x="10821114" y="4110038"/>
            <a:ext cx="2892147" cy="25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250"/>
              <a:buFont typeface="DM Sans"/>
              <a:buNone/>
            </a:pPr>
            <a:r>
              <a:rPr lang="en-US" sz="12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None</a:t>
            </a:r>
            <a:endParaRPr sz="1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7"/>
          <p:cNvSpPr/>
          <p:nvPr/>
        </p:nvSpPr>
        <p:spPr>
          <a:xfrm>
            <a:off x="715089" y="4756071"/>
            <a:ext cx="13200221" cy="774859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7"/>
          <p:cNvSpPr/>
          <p:nvPr/>
        </p:nvSpPr>
        <p:spPr>
          <a:xfrm>
            <a:off x="917138" y="4884896"/>
            <a:ext cx="2892147" cy="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50"/>
              <a:buFont typeface="DM Sans"/>
              <a:buNone/>
            </a:pPr>
            <a:r>
              <a:rPr lang="en-US" sz="15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BusStop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7"/>
          <p:cNvSpPr/>
          <p:nvPr/>
        </p:nvSpPr>
        <p:spPr>
          <a:xfrm>
            <a:off x="4221004" y="4884896"/>
            <a:ext cx="2888337" cy="51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250"/>
              <a:buFont typeface="DM Sans"/>
              <a:buNone/>
            </a:pPr>
            <a:r>
              <a:rPr lang="en-US" sz="12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http://example.org/smartcity#&lt;CityName&gt;/BusStop/&lt;BusStop&gt;</a:t>
            </a:r>
            <a:endParaRPr sz="1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7"/>
          <p:cNvSpPr/>
          <p:nvPr/>
        </p:nvSpPr>
        <p:spPr>
          <a:xfrm>
            <a:off x="7521059" y="4884896"/>
            <a:ext cx="2888337" cy="25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250"/>
              <a:buFont typeface="DM Sans"/>
              <a:buNone/>
            </a:pPr>
            <a:r>
              <a:rPr lang="en-US" sz="12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http://localhost:5000/&lt;city&gt;/BusStop</a:t>
            </a:r>
            <a:endParaRPr sz="1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7"/>
          <p:cNvSpPr/>
          <p:nvPr/>
        </p:nvSpPr>
        <p:spPr>
          <a:xfrm>
            <a:off x="10821114" y="4884896"/>
            <a:ext cx="2892147" cy="25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250"/>
              <a:buFont typeface="DM Sans"/>
              <a:buNone/>
            </a:pPr>
            <a:r>
              <a:rPr lang="en-US" sz="12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None</a:t>
            </a:r>
            <a:endParaRPr sz="1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7"/>
          <p:cNvSpPr/>
          <p:nvPr/>
        </p:nvSpPr>
        <p:spPr>
          <a:xfrm>
            <a:off x="715089" y="5530929"/>
            <a:ext cx="13200221" cy="1033462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7"/>
          <p:cNvSpPr/>
          <p:nvPr/>
        </p:nvSpPr>
        <p:spPr>
          <a:xfrm>
            <a:off x="917138" y="5659755"/>
            <a:ext cx="2892147" cy="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50"/>
              <a:buFont typeface="DM Sans"/>
              <a:buNone/>
            </a:pPr>
            <a:r>
              <a:rPr lang="en-US" sz="15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BusInfo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7"/>
          <p:cNvSpPr/>
          <p:nvPr/>
        </p:nvSpPr>
        <p:spPr>
          <a:xfrm>
            <a:off x="4221004" y="5659755"/>
            <a:ext cx="2888337" cy="775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250"/>
              <a:buFont typeface="DM Sans"/>
              <a:buNone/>
            </a:pPr>
            <a:r>
              <a:rPr lang="en-US" sz="12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http://example.org/smartcity#&lt;CityName&gt;/BusStop/&lt;BusStop&gt;/&lt;BusInfo&gt;</a:t>
            </a:r>
            <a:endParaRPr sz="1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7"/>
          <p:cNvSpPr/>
          <p:nvPr/>
        </p:nvSpPr>
        <p:spPr>
          <a:xfrm>
            <a:off x="7521059" y="5659755"/>
            <a:ext cx="2888337" cy="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rPr lang="en-US" sz="12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http://localhost:5000/&lt;city&gt;/BusStop/stop_&lt;BusStop&gt;</a:t>
            </a:r>
            <a:endParaRPr sz="1250">
              <a:solidFill>
                <a:srgbClr val="45424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6" name="Google Shape;206;p7"/>
          <p:cNvSpPr/>
          <p:nvPr/>
        </p:nvSpPr>
        <p:spPr>
          <a:xfrm>
            <a:off x="10821114" y="5659755"/>
            <a:ext cx="2892147" cy="25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250"/>
              <a:buFont typeface="DM Sans"/>
              <a:buNone/>
            </a:pPr>
            <a:r>
              <a:rPr lang="en-US" sz="12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None</a:t>
            </a:r>
            <a:endParaRPr sz="1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7"/>
          <p:cNvSpPr/>
          <p:nvPr/>
        </p:nvSpPr>
        <p:spPr>
          <a:xfrm>
            <a:off x="707469" y="6799421"/>
            <a:ext cx="13215461" cy="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50"/>
              <a:buFont typeface="DM Sans"/>
              <a:buNone/>
            </a:pPr>
            <a:r>
              <a:rPr lang="en-US" sz="15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Every triple has a </a:t>
            </a:r>
            <a:r>
              <a:rPr lang="en-US" sz="1550" b="1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label</a:t>
            </a:r>
            <a:r>
              <a:rPr lang="en-US" sz="15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to provide readable information for users and queries.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7"/>
          <p:cNvSpPr/>
          <p:nvPr/>
        </p:nvSpPr>
        <p:spPr>
          <a:xfrm>
            <a:off x="707469" y="7350204"/>
            <a:ext cx="13215461" cy="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50"/>
              <a:buFont typeface="DM Sans"/>
              <a:buNone/>
            </a:pPr>
            <a:r>
              <a:rPr lang="en-US" sz="1550" b="1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RDF Data</a:t>
            </a:r>
            <a:r>
              <a:rPr lang="en-US" sz="15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is </a:t>
            </a:r>
            <a:r>
              <a:rPr lang="en-US" sz="1550" b="1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available</a:t>
            </a:r>
            <a:r>
              <a:rPr lang="en-US" sz="15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in Turtle, JSON-LD, and XML formats.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7"/>
          <p:cNvSpPr/>
          <p:nvPr/>
        </p:nvSpPr>
        <p:spPr>
          <a:xfrm>
            <a:off x="12724400" y="7532350"/>
            <a:ext cx="1843200" cy="632100"/>
          </a:xfrm>
          <a:prstGeom prst="rect">
            <a:avLst/>
          </a:prstGeom>
          <a:solidFill>
            <a:srgbClr val="FFFDFA"/>
          </a:solidFill>
          <a:ln w="9525" cap="flat" cmpd="sng">
            <a:solidFill>
              <a:srgbClr val="FFFD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8"/>
          <p:cNvSpPr/>
          <p:nvPr/>
        </p:nvSpPr>
        <p:spPr>
          <a:xfrm>
            <a:off x="771644" y="607576"/>
            <a:ext cx="8021955" cy="6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4300"/>
              <a:buFont typeface="Libre Baskerville"/>
              <a:buNone/>
            </a:pPr>
            <a:r>
              <a:rPr lang="en-US" sz="4300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 Collection and Updates</a:t>
            </a:r>
            <a:endParaRPr sz="4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8" title="2024-12-18 13-02-57.mk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6899" y="1535800"/>
            <a:ext cx="8376600" cy="62824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B45F06">
                <a:alpha val="50000"/>
              </a:srgbClr>
            </a:outerShdw>
          </a:effec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B3B53D1-9218-09B8-7153-6A6D5CDDF704}"/>
              </a:ext>
            </a:extLst>
          </p:cNvPr>
          <p:cNvSpPr txBox="1"/>
          <p:nvPr/>
        </p:nvSpPr>
        <p:spPr>
          <a:xfrm>
            <a:off x="9405257" y="7870036"/>
            <a:ext cx="3187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Click</a:t>
            </a:r>
            <a:r>
              <a:rPr lang="pt-PT" dirty="0"/>
              <a:t> in </a:t>
            </a:r>
            <a:r>
              <a:rPr lang="pt-PT" dirty="0" err="1"/>
              <a:t>the</a:t>
            </a:r>
            <a:r>
              <a:rPr lang="pt-PT" dirty="0"/>
              <a:t> vídeo to </a:t>
            </a:r>
            <a:r>
              <a:rPr lang="pt-PT" dirty="0" err="1"/>
              <a:t>see</a:t>
            </a:r>
            <a:r>
              <a:rPr lang="pt-PT" dirty="0"/>
              <a:t> </a:t>
            </a:r>
            <a:r>
              <a:rPr lang="pt-PT" dirty="0" err="1"/>
              <a:t>it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9"/>
          <p:cNvSpPr/>
          <p:nvPr/>
        </p:nvSpPr>
        <p:spPr>
          <a:xfrm>
            <a:off x="696038" y="706874"/>
            <a:ext cx="6619161" cy="621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3900"/>
              <a:buFont typeface="Libre Baskerville"/>
              <a:buNone/>
            </a:pPr>
            <a:r>
              <a:rPr lang="en-US" sz="3900" dirty="0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Web UI Functionalities</a:t>
            </a:r>
            <a:endParaRPr sz="3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p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6039" y="1661398"/>
            <a:ext cx="397669" cy="39766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9"/>
          <p:cNvSpPr/>
          <p:nvPr/>
        </p:nvSpPr>
        <p:spPr>
          <a:xfrm>
            <a:off x="1292542" y="1626632"/>
            <a:ext cx="2486025" cy="310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950"/>
              <a:buFont typeface="Libre Baskerville"/>
              <a:buNone/>
            </a:pPr>
            <a:r>
              <a:rPr lang="en-US" sz="19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Search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9"/>
          <p:cNvSpPr/>
          <p:nvPr/>
        </p:nvSpPr>
        <p:spPr>
          <a:xfrm>
            <a:off x="1292542" y="2056686"/>
            <a:ext cx="3130272" cy="31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50"/>
              <a:buFont typeface="DM Sans"/>
              <a:buNone/>
            </a:pPr>
            <a:r>
              <a:rPr lang="en-US" sz="1550" dirty="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Allows users to search for cities.</a:t>
            </a:r>
            <a:endParaRPr sz="15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p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21066" y="1661398"/>
            <a:ext cx="397669" cy="397669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9"/>
          <p:cNvSpPr/>
          <p:nvPr/>
        </p:nvSpPr>
        <p:spPr>
          <a:xfrm>
            <a:off x="5317569" y="1626632"/>
            <a:ext cx="2486025" cy="310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950"/>
              <a:buFont typeface="Libre Baskerville"/>
              <a:buNone/>
            </a:pPr>
            <a:r>
              <a:rPr lang="en-US" sz="19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City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9"/>
          <p:cNvSpPr/>
          <p:nvPr/>
        </p:nvSpPr>
        <p:spPr>
          <a:xfrm>
            <a:off x="5317569" y="2056686"/>
            <a:ext cx="3130391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50"/>
              <a:buFont typeface="DM Sans"/>
              <a:buNone/>
            </a:pPr>
            <a:r>
              <a:rPr lang="en-US" sz="15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Displays city details and real-time current weather conditions.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p9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6039" y="3324344"/>
            <a:ext cx="397669" cy="39766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9"/>
          <p:cNvSpPr/>
          <p:nvPr/>
        </p:nvSpPr>
        <p:spPr>
          <a:xfrm>
            <a:off x="1292542" y="3289578"/>
            <a:ext cx="2486025" cy="310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950"/>
              <a:buFont typeface="Libre Baskerville"/>
              <a:buNone/>
            </a:pPr>
            <a:r>
              <a:rPr lang="en-US" sz="19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Weather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9"/>
          <p:cNvSpPr/>
          <p:nvPr/>
        </p:nvSpPr>
        <p:spPr>
          <a:xfrm>
            <a:off x="1292542" y="3719632"/>
            <a:ext cx="3130272" cy="954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50"/>
              <a:buFont typeface="DM Sans"/>
              <a:buNone/>
            </a:pPr>
            <a:r>
              <a:rPr lang="en-US" sz="15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Provide historical weather monthly data as well as forecasts for the next 5 days.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p9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21066" y="3324344"/>
            <a:ext cx="397669" cy="39766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9"/>
          <p:cNvSpPr/>
          <p:nvPr/>
        </p:nvSpPr>
        <p:spPr>
          <a:xfrm>
            <a:off x="5317569" y="3289578"/>
            <a:ext cx="2486025" cy="310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950"/>
              <a:buFont typeface="Libre Baskerville"/>
              <a:buNone/>
            </a:pPr>
            <a:r>
              <a:rPr lang="en-US" sz="19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Bus Stop &amp; Info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9"/>
          <p:cNvSpPr/>
          <p:nvPr/>
        </p:nvSpPr>
        <p:spPr>
          <a:xfrm>
            <a:off x="5317569" y="3719632"/>
            <a:ext cx="3130391" cy="954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50"/>
              <a:buFont typeface="DM Sans"/>
              <a:buNone/>
            </a:pPr>
            <a:r>
              <a:rPr lang="en-US" sz="15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Real-time information of bus stops and next buses through a map.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9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96039" y="4897755"/>
            <a:ext cx="397669" cy="39766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9"/>
          <p:cNvSpPr/>
          <p:nvPr/>
        </p:nvSpPr>
        <p:spPr>
          <a:xfrm>
            <a:off x="696039" y="5494258"/>
            <a:ext cx="2603897" cy="310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950"/>
              <a:buFont typeface="Libre Baskerville"/>
              <a:buNone/>
            </a:pPr>
            <a:r>
              <a:rPr lang="en-US" sz="19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Content Negotiation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9"/>
          <p:cNvSpPr/>
          <p:nvPr/>
        </p:nvSpPr>
        <p:spPr>
          <a:xfrm>
            <a:off x="696039" y="5924312"/>
            <a:ext cx="7751921" cy="159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50"/>
              <a:buFont typeface="DM Sans"/>
              <a:buNone/>
            </a:pPr>
            <a:r>
              <a:rPr lang="en-US" sz="15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The server processes requests for different data formats using the </a:t>
            </a:r>
            <a:r>
              <a:rPr lang="en-US" sz="1550">
                <a:solidFill>
                  <a:srgbClr val="454240"/>
                </a:solidFill>
                <a:highlight>
                  <a:srgbClr val="F7EDD4"/>
                </a:highlight>
                <a:latin typeface="Consolas"/>
                <a:ea typeface="Consolas"/>
                <a:cs typeface="Consolas"/>
                <a:sym typeface="Consolas"/>
              </a:rPr>
              <a:t>Accept</a:t>
            </a:r>
            <a:r>
              <a:rPr lang="en-US" sz="1550" b="1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headers</a:t>
            </a:r>
            <a:r>
              <a:rPr lang="en-US" sz="15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provided by the client. Based on these headers, the server forwards the request to the </a:t>
            </a:r>
            <a:r>
              <a:rPr lang="en-US" sz="1550" b="1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Jena Fuseki server</a:t>
            </a:r>
            <a:r>
              <a:rPr lang="en-US" sz="15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, which is capable of returning responses in multiple standard formats (e.g., JSON, XML, Turtle, CSV) as per the content negotiation mechanism.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771</Words>
  <Application>Microsoft Office PowerPoint</Application>
  <PresentationFormat>Personalizados</PresentationFormat>
  <Paragraphs>123</Paragraphs>
  <Slides>13</Slides>
  <Notes>13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13</vt:i4>
      </vt:variant>
    </vt:vector>
  </HeadingPairs>
  <TitlesOfParts>
    <vt:vector size="19" baseType="lpstr">
      <vt:lpstr>Calibri</vt:lpstr>
      <vt:lpstr>Arial</vt:lpstr>
      <vt:lpstr>DM Sans</vt:lpstr>
      <vt:lpstr>Libre Baskerville</vt:lpstr>
      <vt:lpstr>Consolas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PptxGenJS</dc:creator>
  <cp:lastModifiedBy>Lucilia Pereira</cp:lastModifiedBy>
  <cp:revision>1</cp:revision>
  <dcterms:created xsi:type="dcterms:W3CDTF">2024-12-19T14:27:13Z</dcterms:created>
  <dcterms:modified xsi:type="dcterms:W3CDTF">2024-12-19T18:45:07Z</dcterms:modified>
</cp:coreProperties>
</file>